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3"/>
  </p:notesMasterIdLst>
  <p:sldIdLst>
    <p:sldId id="309" r:id="rId2"/>
    <p:sldId id="310" r:id="rId3"/>
    <p:sldId id="258" r:id="rId4"/>
    <p:sldId id="285" r:id="rId5"/>
    <p:sldId id="298" r:id="rId6"/>
    <p:sldId id="259" r:id="rId7"/>
    <p:sldId id="261" r:id="rId8"/>
    <p:sldId id="299" r:id="rId9"/>
    <p:sldId id="301" r:id="rId10"/>
    <p:sldId id="300" r:id="rId11"/>
    <p:sldId id="302" r:id="rId12"/>
    <p:sldId id="287" r:id="rId13"/>
    <p:sldId id="303" r:id="rId14"/>
    <p:sldId id="304" r:id="rId15"/>
    <p:sldId id="305" r:id="rId16"/>
    <p:sldId id="306" r:id="rId17"/>
    <p:sldId id="307" r:id="rId18"/>
    <p:sldId id="263" r:id="rId19"/>
    <p:sldId id="308" r:id="rId20"/>
    <p:sldId id="291" r:id="rId21"/>
    <p:sldId id="281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80018"/>
  </p:normalViewPr>
  <p:slideViewPr>
    <p:cSldViewPr snapToGrid="0" snapToObjects="1">
      <p:cViewPr varScale="1">
        <p:scale>
          <a:sx n="66" d="100"/>
          <a:sy n="66" d="100"/>
        </p:scale>
        <p:origin x="130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reativecommons.org/licenses/by-nc/3.0/" TargetMode="Externa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33368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85112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br>
              <a:rPr lang="pt-PT" b="1" dirty="0"/>
            </a:b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sa/3.0/"/>
              </a:rPr>
              <a:t>CC BY</a:t>
            </a:r>
            <a:r>
              <a:rPr lang="pt-PT" sz="1200" dirty="0"/>
              <a:t> (direita)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dirty="0"/>
              <a:t>A imagem está licenciada ao abrigo da </a:t>
            </a:r>
            <a:r>
              <a:rPr lang="pt-PT" sz="1200" dirty="0">
                <a:hlinkClick r:id="rId4" tooltip="https://creativecommons.org/licenses/by-nc/3.0/"/>
              </a:rPr>
              <a:t>CC BY-NC</a:t>
            </a:r>
            <a:r>
              <a:rPr lang="pt-PT" sz="1200" dirty="0"/>
              <a:t> (esquerda)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16096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892465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175703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11245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071134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Clique para aparecerem as várias definições.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02525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www.helloruby.com</a:t>
            </a:r>
            <a:r>
              <a:rPr lang="pt-PT" sz="1200" b="0" dirty="0"/>
              <a:t>/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05810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</a:t>
            </a:r>
            <a:r>
              <a:rPr lang="pt-PT" dirty="0"/>
              <a:t>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67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www.helloruby.com</a:t>
            </a:r>
            <a:r>
              <a:rPr lang="pt-PT" sz="1200" b="0" dirty="0"/>
              <a:t>/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01240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/3.0/"/>
              </a:rPr>
              <a:t>CC BY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2470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Nota: 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idocode.com.br</a:t>
            </a:r>
            <a:r>
              <a:rPr lang="pt-PT" dirty="0"/>
              <a:t>/blog/tecnologia/partes-principais-computador/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24658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sz="1200" dirty="0"/>
              <a:t>A </a:t>
            </a:r>
            <a:r>
              <a:rPr lang="pt-PT" sz="1200"/>
              <a:t>imagem está </a:t>
            </a:r>
            <a:r>
              <a:rPr lang="pt-PT" sz="1200" dirty="0"/>
              <a:t>licenciada ao abrigo da </a:t>
            </a:r>
            <a:r>
              <a:rPr lang="pt-PT" sz="1200" dirty="0">
                <a:hlinkClick r:id="rId3" tooltip="https://creativecommons.org/licenses/by-sa/3.0/"/>
              </a:rPr>
              <a:t>CC BY-SA</a:t>
            </a:r>
            <a:endParaRPr lang="pt-PT" sz="1200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6440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electronics-lab.com/wd-pidrive-node-zero-low-energy-hard-drive-coupled-pi-zero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verbr.com.br/atualidades/criancas-brasileiras-comecam-a-programar-e-criar-seus-proprios-game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65023-thought-thinking-emoji-free-hq-im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pngimg.com/download/94740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ngimg.com/download/9474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ngimg.com/download/9474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ngimg.com/download/9474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freepngimg.com/png/65023-thought-thinking-emoji-free-hq-imag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ngall.com/hard-disk-drive-png" TargetMode="External"/><Relationship Id="rId5" Type="http://schemas.openxmlformats.org/officeDocument/2006/relationships/image" Target="../media/image7.png"/><Relationship Id="rId4" Type="http://schemas.openxmlformats.org/officeDocument/2006/relationships/hyperlink" Target="https://pngimg.com/download/9474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pngall.com/keyboard-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verbr.com.br/atualidades/criancas-brasileiras-comecam-a-programar-e-criar-seus-proprios-game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www.pngall.com/hard-disk-drive-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pxhere.com/pt/photo/136597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m eletrónica, disco rígido&#10;&#10;Descrição gerada automaticamente">
            <a:extLst>
              <a:ext uri="{FF2B5EF4-FFF2-40B4-BE49-F238E27FC236}">
                <a16:creationId xmlns:a16="http://schemas.microsoft.com/office/drawing/2014/main" id="{99386858-7CFF-1248-B761-EC0DDE9AFC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16022" y="1415579"/>
            <a:ext cx="6080017" cy="47755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13009ED8-A4FF-4B81-BAE9-CCE4B76F44CB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F4DCC2F-EAFE-4576-BAE7-A6739D2234C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706F9A8-BC59-4EAB-A23A-A152A6403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FEB64329-E882-4E59-BEBF-745F7C06B15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AD676E34-9ADE-4C94-9DC8-7C0927696FF7}"/>
              </a:ext>
            </a:extLst>
          </p:cNvPr>
          <p:cNvSpPr/>
          <p:nvPr/>
        </p:nvSpPr>
        <p:spPr>
          <a:xfrm>
            <a:off x="2886583" y="491266"/>
            <a:ext cx="740779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imagem é guardada no disco rígido</a:t>
            </a:r>
          </a:p>
        </p:txBody>
      </p:sp>
    </p:spTree>
    <p:extLst>
      <p:ext uri="{BB962C8B-B14F-4D97-AF65-F5344CB8AC3E}">
        <p14:creationId xmlns:p14="http://schemas.microsoft.com/office/powerpoint/2010/main" val="1983200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texto, pessoa, interior, jovem&#10;&#10;Descrição gerada automaticamente">
            <a:extLst>
              <a:ext uri="{FF2B5EF4-FFF2-40B4-BE49-F238E27FC236}">
                <a16:creationId xmlns:a16="http://schemas.microsoft.com/office/drawing/2014/main" id="{179F59F0-09DB-5042-A8FB-21E54590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F25B7F6-086B-C040-A97A-3F2C4F815A1C}"/>
              </a:ext>
            </a:extLst>
          </p:cNvPr>
          <p:cNvSpPr/>
          <p:nvPr/>
        </p:nvSpPr>
        <p:spPr>
          <a:xfrm>
            <a:off x="0" y="0"/>
            <a:ext cx="12192000" cy="685323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866BF5-BBD7-5A42-B783-AC1DDF097C90}"/>
              </a:ext>
            </a:extLst>
          </p:cNvPr>
          <p:cNvSpPr/>
          <p:nvPr/>
        </p:nvSpPr>
        <p:spPr>
          <a:xfrm>
            <a:off x="1305169" y="2764898"/>
            <a:ext cx="958166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é que um computador </a:t>
            </a:r>
          </a:p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sabe o que fazer com as instruções?</a:t>
            </a:r>
            <a:endParaRPr lang="pt-PT" sz="4000" b="0" cap="none" spc="0" dirty="0">
              <a:ln w="0"/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203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659C2601-1B3B-A448-B895-9C6996696587}"/>
              </a:ext>
            </a:extLst>
          </p:cNvPr>
          <p:cNvSpPr txBox="1"/>
          <p:nvPr/>
        </p:nvSpPr>
        <p:spPr>
          <a:xfrm>
            <a:off x="5580006" y="2655326"/>
            <a:ext cx="6127311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são máquinas e não tem um cérebro tal como nós. Eles precisam das instruções de um humano.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D5A4B90-5C93-0B47-B9DE-E9FFF7F06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4683" y="1579567"/>
            <a:ext cx="4590053" cy="4590053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765B1D6-6596-4DDD-B1EF-906D549946A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B031D30-A139-479D-BBEB-6B1E636D060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341A9FB-C155-4872-9B36-C8400CECD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AE4CA1FA-5B12-4BD5-A29F-7C928ACF97C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1346F5EF-88A6-444D-A530-50C7F4DEC865}"/>
              </a:ext>
            </a:extLst>
          </p:cNvPr>
          <p:cNvSpPr/>
          <p:nvPr/>
        </p:nvSpPr>
        <p:spPr>
          <a:xfrm>
            <a:off x="2886583" y="491266"/>
            <a:ext cx="19049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Recordar</a:t>
            </a: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84;p36">
            <a:extLst>
              <a:ext uri="{FF2B5EF4-FFF2-40B4-BE49-F238E27FC236}">
                <a16:creationId xmlns:a16="http://schemas.microsoft.com/office/drawing/2014/main" id="{A2E333AC-9FD7-0443-987A-B680A39D271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1827" t="13939" r="11911" b="14977"/>
          <a:stretch/>
        </p:blipFill>
        <p:spPr>
          <a:xfrm>
            <a:off x="5255647" y="1703686"/>
            <a:ext cx="6007028" cy="419936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5;p36">
            <a:extLst>
              <a:ext uri="{FF2B5EF4-FFF2-40B4-BE49-F238E27FC236}">
                <a16:creationId xmlns:a16="http://schemas.microsoft.com/office/drawing/2014/main" id="{CA9EC3FF-0A52-3F40-8105-E27FBD70653B}"/>
              </a:ext>
            </a:extLst>
          </p:cNvPr>
          <p:cNvSpPr/>
          <p:nvPr/>
        </p:nvSpPr>
        <p:spPr>
          <a:xfrm rot="567">
            <a:off x="4702645" y="2909805"/>
            <a:ext cx="2302654" cy="669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CPU</a:t>
            </a:r>
            <a:endParaRPr b="1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" name="Imagem 19" descr="Uma imagem com texto, eletrónica&#10;&#10;Descrição gerada automaticamente">
            <a:extLst>
              <a:ext uri="{FF2B5EF4-FFF2-40B4-BE49-F238E27FC236}">
                <a16:creationId xmlns:a16="http://schemas.microsoft.com/office/drawing/2014/main" id="{DEFA1912-0EBC-144F-BEB3-68C72C21F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126066" y="2231887"/>
            <a:ext cx="2951185" cy="2695416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94E7C590-4A82-4CD2-9D1B-A11AA6258A7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2243930-0776-431A-A213-F3EAFEDC47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80D9A65-AA09-491B-BA9B-4980F113F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2191DD7C-2D6A-4705-9F11-C66D288C559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0A9E363D-213E-47F6-914D-A822E1C66D80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463517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Uma imagem com texto, eletrónica&#10;&#10;Descrição gerada automaticamente">
            <a:extLst>
              <a:ext uri="{FF2B5EF4-FFF2-40B4-BE49-F238E27FC236}">
                <a16:creationId xmlns:a16="http://schemas.microsoft.com/office/drawing/2014/main" id="{DEFA1912-0EBC-144F-BEB3-68C72C21F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33108" y="2986612"/>
            <a:ext cx="2951185" cy="269541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C17A7F7-5874-A740-A0B6-1DF9AB78029C}"/>
              </a:ext>
            </a:extLst>
          </p:cNvPr>
          <p:cNvSpPr/>
          <p:nvPr/>
        </p:nvSpPr>
        <p:spPr>
          <a:xfrm>
            <a:off x="1126066" y="1393718"/>
            <a:ext cx="8337175" cy="832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1.º  </a:t>
            </a:r>
          </a:p>
          <a:p>
            <a:pPr lvl="0">
              <a:lnSpc>
                <a:spcPct val="115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O CPU recebe as instruções escritas por humanos.</a:t>
            </a:r>
          </a:p>
        </p:txBody>
      </p:sp>
      <p:sp>
        <p:nvSpPr>
          <p:cNvPr id="6" name="Retângulo Arredondado 5">
            <a:extLst>
              <a:ext uri="{FF2B5EF4-FFF2-40B4-BE49-F238E27FC236}">
                <a16:creationId xmlns:a16="http://schemas.microsoft.com/office/drawing/2014/main" id="{0CACE604-DE92-E943-A652-ACB2B0F9118F}"/>
              </a:ext>
            </a:extLst>
          </p:cNvPr>
          <p:cNvSpPr/>
          <p:nvPr/>
        </p:nvSpPr>
        <p:spPr>
          <a:xfrm>
            <a:off x="1007707" y="3172685"/>
            <a:ext cx="5411754" cy="2323270"/>
          </a:xfrm>
          <a:custGeom>
            <a:avLst/>
            <a:gdLst>
              <a:gd name="connsiteX0" fmla="*/ 0 w 5411754"/>
              <a:gd name="connsiteY0" fmla="*/ 387219 h 2323270"/>
              <a:gd name="connsiteX1" fmla="*/ 387219 w 5411754"/>
              <a:gd name="connsiteY1" fmla="*/ 0 h 2323270"/>
              <a:gd name="connsiteX2" fmla="*/ 1142439 w 5411754"/>
              <a:gd name="connsiteY2" fmla="*/ 0 h 2323270"/>
              <a:gd name="connsiteX3" fmla="*/ 1758540 w 5411754"/>
              <a:gd name="connsiteY3" fmla="*/ 0 h 2323270"/>
              <a:gd name="connsiteX4" fmla="*/ 2328267 w 5411754"/>
              <a:gd name="connsiteY4" fmla="*/ 0 h 2323270"/>
              <a:gd name="connsiteX5" fmla="*/ 3037114 w 5411754"/>
              <a:gd name="connsiteY5" fmla="*/ 0 h 2323270"/>
              <a:gd name="connsiteX6" fmla="*/ 3653214 w 5411754"/>
              <a:gd name="connsiteY6" fmla="*/ 0 h 2323270"/>
              <a:gd name="connsiteX7" fmla="*/ 4408434 w 5411754"/>
              <a:gd name="connsiteY7" fmla="*/ 0 h 2323270"/>
              <a:gd name="connsiteX8" fmla="*/ 5024535 w 5411754"/>
              <a:gd name="connsiteY8" fmla="*/ 0 h 2323270"/>
              <a:gd name="connsiteX9" fmla="*/ 5411754 w 5411754"/>
              <a:gd name="connsiteY9" fmla="*/ 387219 h 2323270"/>
              <a:gd name="connsiteX10" fmla="*/ 5411754 w 5411754"/>
              <a:gd name="connsiteY10" fmla="*/ 872520 h 2323270"/>
              <a:gd name="connsiteX11" fmla="*/ 5411754 w 5411754"/>
              <a:gd name="connsiteY11" fmla="*/ 1388797 h 2323270"/>
              <a:gd name="connsiteX12" fmla="*/ 5411754 w 5411754"/>
              <a:gd name="connsiteY12" fmla="*/ 1936051 h 2323270"/>
              <a:gd name="connsiteX13" fmla="*/ 5024535 w 5411754"/>
              <a:gd name="connsiteY13" fmla="*/ 2323270 h 2323270"/>
              <a:gd name="connsiteX14" fmla="*/ 4362061 w 5411754"/>
              <a:gd name="connsiteY14" fmla="*/ 2323270 h 2323270"/>
              <a:gd name="connsiteX15" fmla="*/ 3699588 w 5411754"/>
              <a:gd name="connsiteY15" fmla="*/ 2323270 h 2323270"/>
              <a:gd name="connsiteX16" fmla="*/ 2944368 w 5411754"/>
              <a:gd name="connsiteY16" fmla="*/ 2323270 h 2323270"/>
              <a:gd name="connsiteX17" fmla="*/ 2281894 w 5411754"/>
              <a:gd name="connsiteY17" fmla="*/ 2323270 h 2323270"/>
              <a:gd name="connsiteX18" fmla="*/ 1758540 w 5411754"/>
              <a:gd name="connsiteY18" fmla="*/ 2323270 h 2323270"/>
              <a:gd name="connsiteX19" fmla="*/ 1188812 w 5411754"/>
              <a:gd name="connsiteY19" fmla="*/ 2323270 h 2323270"/>
              <a:gd name="connsiteX20" fmla="*/ 387219 w 5411754"/>
              <a:gd name="connsiteY20" fmla="*/ 2323270 h 2323270"/>
              <a:gd name="connsiteX21" fmla="*/ 0 w 5411754"/>
              <a:gd name="connsiteY21" fmla="*/ 1936051 h 2323270"/>
              <a:gd name="connsiteX22" fmla="*/ 0 w 5411754"/>
              <a:gd name="connsiteY22" fmla="*/ 1450750 h 2323270"/>
              <a:gd name="connsiteX23" fmla="*/ 0 w 5411754"/>
              <a:gd name="connsiteY23" fmla="*/ 980938 h 2323270"/>
              <a:gd name="connsiteX24" fmla="*/ 0 w 5411754"/>
              <a:gd name="connsiteY24" fmla="*/ 387219 h 232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411754" h="2323270" extrusionOk="0">
                <a:moveTo>
                  <a:pt x="0" y="387219"/>
                </a:moveTo>
                <a:cubicBezTo>
                  <a:pt x="-11036" y="166557"/>
                  <a:pt x="154858" y="6946"/>
                  <a:pt x="387219" y="0"/>
                </a:cubicBezTo>
                <a:cubicBezTo>
                  <a:pt x="617046" y="-23144"/>
                  <a:pt x="881536" y="15416"/>
                  <a:pt x="1142439" y="0"/>
                </a:cubicBezTo>
                <a:cubicBezTo>
                  <a:pt x="1403342" y="-15416"/>
                  <a:pt x="1614423" y="-3678"/>
                  <a:pt x="1758540" y="0"/>
                </a:cubicBezTo>
                <a:cubicBezTo>
                  <a:pt x="1902657" y="3678"/>
                  <a:pt x="2136232" y="-26981"/>
                  <a:pt x="2328267" y="0"/>
                </a:cubicBezTo>
                <a:cubicBezTo>
                  <a:pt x="2520302" y="26981"/>
                  <a:pt x="2791827" y="-1284"/>
                  <a:pt x="3037114" y="0"/>
                </a:cubicBezTo>
                <a:cubicBezTo>
                  <a:pt x="3282401" y="1284"/>
                  <a:pt x="3362146" y="-23762"/>
                  <a:pt x="3653214" y="0"/>
                </a:cubicBezTo>
                <a:cubicBezTo>
                  <a:pt x="3944282" y="23762"/>
                  <a:pt x="4076901" y="-31546"/>
                  <a:pt x="4408434" y="0"/>
                </a:cubicBezTo>
                <a:cubicBezTo>
                  <a:pt x="4739967" y="31546"/>
                  <a:pt x="4843624" y="9288"/>
                  <a:pt x="5024535" y="0"/>
                </a:cubicBezTo>
                <a:cubicBezTo>
                  <a:pt x="5225982" y="20526"/>
                  <a:pt x="5392962" y="151568"/>
                  <a:pt x="5411754" y="387219"/>
                </a:cubicBezTo>
                <a:cubicBezTo>
                  <a:pt x="5426698" y="527850"/>
                  <a:pt x="5392498" y="673619"/>
                  <a:pt x="5411754" y="872520"/>
                </a:cubicBezTo>
                <a:cubicBezTo>
                  <a:pt x="5431010" y="1071421"/>
                  <a:pt x="5433775" y="1188373"/>
                  <a:pt x="5411754" y="1388797"/>
                </a:cubicBezTo>
                <a:cubicBezTo>
                  <a:pt x="5389733" y="1589221"/>
                  <a:pt x="5395682" y="1726129"/>
                  <a:pt x="5411754" y="1936051"/>
                </a:cubicBezTo>
                <a:cubicBezTo>
                  <a:pt x="5441658" y="2186536"/>
                  <a:pt x="5266557" y="2298608"/>
                  <a:pt x="5024535" y="2323270"/>
                </a:cubicBezTo>
                <a:cubicBezTo>
                  <a:pt x="4841834" y="2354657"/>
                  <a:pt x="4601403" y="2335882"/>
                  <a:pt x="4362061" y="2323270"/>
                </a:cubicBezTo>
                <a:cubicBezTo>
                  <a:pt x="4122719" y="2310658"/>
                  <a:pt x="3995806" y="2311594"/>
                  <a:pt x="3699588" y="2323270"/>
                </a:cubicBezTo>
                <a:cubicBezTo>
                  <a:pt x="3403370" y="2334946"/>
                  <a:pt x="3250264" y="2324909"/>
                  <a:pt x="2944368" y="2323270"/>
                </a:cubicBezTo>
                <a:cubicBezTo>
                  <a:pt x="2638472" y="2321631"/>
                  <a:pt x="2587326" y="2331728"/>
                  <a:pt x="2281894" y="2323270"/>
                </a:cubicBezTo>
                <a:cubicBezTo>
                  <a:pt x="1976462" y="2314812"/>
                  <a:pt x="1900970" y="2319138"/>
                  <a:pt x="1758540" y="2323270"/>
                </a:cubicBezTo>
                <a:cubicBezTo>
                  <a:pt x="1616110" y="2327402"/>
                  <a:pt x="1335874" y="2309578"/>
                  <a:pt x="1188812" y="2323270"/>
                </a:cubicBezTo>
                <a:cubicBezTo>
                  <a:pt x="1041750" y="2336962"/>
                  <a:pt x="647005" y="2309754"/>
                  <a:pt x="387219" y="2323270"/>
                </a:cubicBezTo>
                <a:cubicBezTo>
                  <a:pt x="215059" y="2314447"/>
                  <a:pt x="1207" y="2161369"/>
                  <a:pt x="0" y="1936051"/>
                </a:cubicBezTo>
                <a:cubicBezTo>
                  <a:pt x="-19638" y="1740578"/>
                  <a:pt x="-22518" y="1660571"/>
                  <a:pt x="0" y="1450750"/>
                </a:cubicBezTo>
                <a:cubicBezTo>
                  <a:pt x="22518" y="1240929"/>
                  <a:pt x="20695" y="1151017"/>
                  <a:pt x="0" y="980938"/>
                </a:cubicBezTo>
                <a:cubicBezTo>
                  <a:pt x="-20695" y="810859"/>
                  <a:pt x="-15985" y="593604"/>
                  <a:pt x="0" y="387219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PT" sz="2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Instruções: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a tecla 7 for pressionada, então mostre-a no monitor.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1591223-D58C-4185-9E3E-E16CA2B259E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30A7B977-D31D-42FD-A0FB-59E77E85592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59CC5D4-5A79-4B67-BE3E-72F808C0E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3640F495-EA1A-4423-AAB7-66262ECA880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94EE111C-AC8E-4E73-8759-D07180CA1518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316101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Uma imagem com texto, eletrónica&#10;&#10;Descrição gerada automaticamente">
            <a:extLst>
              <a:ext uri="{FF2B5EF4-FFF2-40B4-BE49-F238E27FC236}">
                <a16:creationId xmlns:a16="http://schemas.microsoft.com/office/drawing/2014/main" id="{DEFA1912-0EBC-144F-BEB3-68C72C21F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33108" y="2986612"/>
            <a:ext cx="2951185" cy="269541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C17A7F7-5874-A740-A0B6-1DF9AB78029C}"/>
              </a:ext>
            </a:extLst>
          </p:cNvPr>
          <p:cNvSpPr/>
          <p:nvPr/>
        </p:nvSpPr>
        <p:spPr>
          <a:xfrm>
            <a:off x="1007707" y="1349855"/>
            <a:ext cx="10015772" cy="832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2.º</a:t>
            </a:r>
          </a:p>
          <a:p>
            <a:pPr lvl="0">
              <a:lnSpc>
                <a:spcPct val="115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O CPU tem de processar (tomar uma decisão) com essas instruções.</a:t>
            </a:r>
          </a:p>
        </p:txBody>
      </p:sp>
      <p:sp>
        <p:nvSpPr>
          <p:cNvPr id="4" name="Nuvem 3">
            <a:extLst>
              <a:ext uri="{FF2B5EF4-FFF2-40B4-BE49-F238E27FC236}">
                <a16:creationId xmlns:a16="http://schemas.microsoft.com/office/drawing/2014/main" id="{54620E9E-B3DD-EF4E-84E5-21C531A5D272}"/>
              </a:ext>
            </a:extLst>
          </p:cNvPr>
          <p:cNvSpPr/>
          <p:nvPr/>
        </p:nvSpPr>
        <p:spPr>
          <a:xfrm>
            <a:off x="1604866" y="2942503"/>
            <a:ext cx="4763638" cy="2553452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que dizem as instruções?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594D06-1A1D-044B-A506-554768572AC0}"/>
              </a:ext>
            </a:extLst>
          </p:cNvPr>
          <p:cNvSpPr/>
          <p:nvPr/>
        </p:nvSpPr>
        <p:spPr>
          <a:xfrm>
            <a:off x="6736702" y="3993502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08ED991-6D10-3542-84AC-3413F918270F}"/>
              </a:ext>
            </a:extLst>
          </p:cNvPr>
          <p:cNvSpPr/>
          <p:nvPr/>
        </p:nvSpPr>
        <p:spPr>
          <a:xfrm>
            <a:off x="7372937" y="3634274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C0972AC-E1DE-D149-8E6B-BDC294C923CE}"/>
              </a:ext>
            </a:extLst>
          </p:cNvPr>
          <p:cNvSpPr/>
          <p:nvPr/>
        </p:nvSpPr>
        <p:spPr>
          <a:xfrm>
            <a:off x="8009173" y="3429000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77EC9B9A-C06D-4C30-9F26-A32992219DC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B75FEBBB-A524-41FA-AB23-BC38C9F2FD3C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ED35462-59B8-4E85-9669-96859EBC9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567DE390-A54A-42E2-8AA0-18667A4AFE6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48B14995-3EDD-4ED5-B7D5-52814C86C72A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3304023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Uma imagem com texto, eletrónica&#10;&#10;Descrição gerada automaticamente">
            <a:extLst>
              <a:ext uri="{FF2B5EF4-FFF2-40B4-BE49-F238E27FC236}">
                <a16:creationId xmlns:a16="http://schemas.microsoft.com/office/drawing/2014/main" id="{DEFA1912-0EBC-144F-BEB3-68C72C21F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233108" y="2986612"/>
            <a:ext cx="2951185" cy="269541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C17A7F7-5874-A740-A0B6-1DF9AB78029C}"/>
              </a:ext>
            </a:extLst>
          </p:cNvPr>
          <p:cNvSpPr/>
          <p:nvPr/>
        </p:nvSpPr>
        <p:spPr>
          <a:xfrm>
            <a:off x="1007707" y="1349855"/>
            <a:ext cx="10015772" cy="832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3</a:t>
            </a:r>
            <a:r>
              <a:rPr lang="pt-PT" sz="22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.º </a:t>
            </a:r>
            <a:endParaRPr lang="pt-PT" sz="2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Roboto"/>
            </a:endParaRPr>
          </a:p>
          <a:p>
            <a:pPr lvl="0">
              <a:lnSpc>
                <a:spcPct val="115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O CPU segue as instruções.</a:t>
            </a:r>
          </a:p>
        </p:txBody>
      </p:sp>
      <p:sp>
        <p:nvSpPr>
          <p:cNvPr id="4" name="Nuvem 3">
            <a:extLst>
              <a:ext uri="{FF2B5EF4-FFF2-40B4-BE49-F238E27FC236}">
                <a16:creationId xmlns:a16="http://schemas.microsoft.com/office/drawing/2014/main" id="{54620E9E-B3DD-EF4E-84E5-21C531A5D272}"/>
              </a:ext>
            </a:extLst>
          </p:cNvPr>
          <p:cNvSpPr/>
          <p:nvPr/>
        </p:nvSpPr>
        <p:spPr>
          <a:xfrm>
            <a:off x="1604866" y="2942503"/>
            <a:ext cx="4763638" cy="2553452"/>
          </a:xfrm>
          <a:prstGeom prst="clou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a tecla 7 é pressionada, vou mostrá-la no monitor.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594D06-1A1D-044B-A506-554768572AC0}"/>
              </a:ext>
            </a:extLst>
          </p:cNvPr>
          <p:cNvSpPr/>
          <p:nvPr/>
        </p:nvSpPr>
        <p:spPr>
          <a:xfrm>
            <a:off x="6736702" y="3993502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08ED991-6D10-3542-84AC-3413F918270F}"/>
              </a:ext>
            </a:extLst>
          </p:cNvPr>
          <p:cNvSpPr/>
          <p:nvPr/>
        </p:nvSpPr>
        <p:spPr>
          <a:xfrm>
            <a:off x="7372937" y="3634274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C0972AC-E1DE-D149-8E6B-BDC294C923CE}"/>
              </a:ext>
            </a:extLst>
          </p:cNvPr>
          <p:cNvSpPr/>
          <p:nvPr/>
        </p:nvSpPr>
        <p:spPr>
          <a:xfrm>
            <a:off x="8009173" y="3429000"/>
            <a:ext cx="223935" cy="2052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E1A6171-D812-4502-8E59-CB340D2EF89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824FFE33-1C54-4203-91FE-50387FE763C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3FDDD871-8750-46B2-BED0-55506457C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91A2A706-22EE-42A1-AC6D-B3B119D1805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1856E2ED-1FF3-4848-826C-5CACAABAA135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2084667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659C2601-1B3B-A448-B895-9C6996696587}"/>
              </a:ext>
            </a:extLst>
          </p:cNvPr>
          <p:cNvSpPr txBox="1"/>
          <p:nvPr/>
        </p:nvSpPr>
        <p:spPr>
          <a:xfrm>
            <a:off x="5580006" y="2909242"/>
            <a:ext cx="6127311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Como é o vosso cérebro? É igual ao CPU? Como é que processa as instruções?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D5A4B90-5C93-0B47-B9DE-E9FFF7F064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4683" y="1579567"/>
            <a:ext cx="4590053" cy="4590053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46217CD8-F58E-496D-A9A6-80C60E44E0A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573CDECE-8A0D-40DB-B6B1-45900860BFC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3674980-E133-4D48-AD56-8697A77FD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8D1F8AA5-4445-4905-8FCF-E1ACD76ACE4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6810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oogle Shape;78;p15">
            <a:extLst>
              <a:ext uri="{FF2B5EF4-FFF2-40B4-BE49-F238E27FC236}">
                <a16:creationId xmlns:a16="http://schemas.microsoft.com/office/drawing/2014/main" id="{C9E25A10-A1D8-184B-8FFD-4DF6F9A40B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613243"/>
              </p:ext>
            </p:extLst>
          </p:nvPr>
        </p:nvGraphicFramePr>
        <p:xfrm>
          <a:off x="694650" y="1193670"/>
          <a:ext cx="10910277" cy="512213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b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</a:b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Processamento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Quando o computador está a seguir instruções e a tomar decisões baseadas em instruções humanas. 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CPU</a:t>
                      </a:r>
                      <a:endParaRPr lang="en"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dirty="0">
                          <a:solidFill>
                            <a:srgbClr val="25252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Também conhecido por unidade central de processamento, é a parte de um computador que segue as instruções que foram criadas pelos humanos.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73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2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D</a:t>
                      </a:r>
                      <a:r>
                        <a:rPr lang="pt-PT" sz="22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i</a:t>
                      </a:r>
                      <a:r>
                        <a:rPr lang="en" sz="22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sco Rígido</a:t>
                      </a: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PT" sz="2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Os computadores têm uma </a:t>
                      </a:r>
                      <a:r>
                        <a:rPr lang="pt-PT" sz="2400" b="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unidade de disco rígido</a:t>
                      </a:r>
                      <a:r>
                        <a:rPr lang="pt-PT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pt-PT" sz="24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para não se esquecerem das coisas.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470724"/>
                  </a:ext>
                </a:extLst>
              </a:tr>
            </a:tbl>
          </a:graphicData>
        </a:graphic>
      </p:graphicFrame>
      <p:sp>
        <p:nvSpPr>
          <p:cNvPr id="18" name="Retângulo 17">
            <a:extLst>
              <a:ext uri="{FF2B5EF4-FFF2-40B4-BE49-F238E27FC236}">
                <a16:creationId xmlns:a16="http://schemas.microsoft.com/office/drawing/2014/main" id="{EC7A431F-CA45-4047-AE78-6C0F46597993}"/>
              </a:ext>
            </a:extLst>
          </p:cNvPr>
          <p:cNvSpPr/>
          <p:nvPr/>
        </p:nvSpPr>
        <p:spPr>
          <a:xfrm>
            <a:off x="4588750" y="2970444"/>
            <a:ext cx="6945922" cy="15685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FA70711C-F7F6-8044-956F-47C2AC8C3ED0}"/>
              </a:ext>
            </a:extLst>
          </p:cNvPr>
          <p:cNvSpPr/>
          <p:nvPr/>
        </p:nvSpPr>
        <p:spPr>
          <a:xfrm>
            <a:off x="4588750" y="1272268"/>
            <a:ext cx="6945922" cy="15685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23903BB-A5AF-114A-8A7B-157774497C80}"/>
              </a:ext>
            </a:extLst>
          </p:cNvPr>
          <p:cNvSpPr/>
          <p:nvPr/>
        </p:nvSpPr>
        <p:spPr>
          <a:xfrm>
            <a:off x="4588750" y="4668620"/>
            <a:ext cx="6945922" cy="15685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Imagem 14" descr="Uma imagem com texto, eletrónica&#10;&#10;Descrição gerada automaticamente">
            <a:extLst>
              <a:ext uri="{FF2B5EF4-FFF2-40B4-BE49-F238E27FC236}">
                <a16:creationId xmlns:a16="http://schemas.microsoft.com/office/drawing/2014/main" id="{F4287887-5FFB-0C4C-AE78-E885810BF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927412" y="3429000"/>
            <a:ext cx="1172149" cy="1070563"/>
          </a:xfrm>
          <a:prstGeom prst="rect">
            <a:avLst/>
          </a:prstGeom>
        </p:spPr>
      </p:pic>
      <p:pic>
        <p:nvPicPr>
          <p:cNvPr id="20" name="Imagem 19" descr="Uma imagem com disco rígido, eletrónica&#10;&#10;Descrição gerada automaticamente">
            <a:extLst>
              <a:ext uri="{FF2B5EF4-FFF2-40B4-BE49-F238E27FC236}">
                <a16:creationId xmlns:a16="http://schemas.microsoft.com/office/drawing/2014/main" id="{784C4AC3-B3EC-0045-B513-24D07491C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 rot="2164332">
            <a:off x="1706975" y="4857067"/>
            <a:ext cx="1869452" cy="1614527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CAF8E2C4-D75F-4964-A7C5-F5C5622543B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3EB1EC16-F1F5-4C72-BFA8-0A6F04A5CF93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1" name="Imagem 20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13891FA-79B0-4C0F-B45C-866370A089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2" name="Conexão Reta 4">
              <a:extLst>
                <a:ext uri="{FF2B5EF4-FFF2-40B4-BE49-F238E27FC236}">
                  <a16:creationId xmlns:a16="http://schemas.microsoft.com/office/drawing/2014/main" id="{C4E2AE07-3A3B-4620-91C1-2FC2DD880F7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15295A47-8A51-46DB-9CBF-F0B6A37D324C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</a:p>
        </p:txBody>
      </p:sp>
    </p:spTree>
    <p:extLst>
      <p:ext uri="{BB962C8B-B14F-4D97-AF65-F5344CB8AC3E}">
        <p14:creationId xmlns:p14="http://schemas.microsoft.com/office/powerpoint/2010/main" val="309647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>
            <a:extLst>
              <a:ext uri="{FF2B5EF4-FFF2-40B4-BE49-F238E27FC236}">
                <a16:creationId xmlns:a16="http://schemas.microsoft.com/office/drawing/2014/main" id="{962F8D60-DD3C-F442-885B-E56D112A9ECF}"/>
              </a:ext>
            </a:extLst>
          </p:cNvPr>
          <p:cNvSpPr/>
          <p:nvPr/>
        </p:nvSpPr>
        <p:spPr>
          <a:xfrm>
            <a:off x="7779766" y="1220928"/>
            <a:ext cx="2361555" cy="47276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0E69CFD-AC6B-8D40-9EDC-631F81FD7D9B}"/>
              </a:ext>
            </a:extLst>
          </p:cNvPr>
          <p:cNvSpPr txBox="1"/>
          <p:nvPr/>
        </p:nvSpPr>
        <p:spPr>
          <a:xfrm>
            <a:off x="503823" y="2649520"/>
            <a:ext cx="5077212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Quais são as quatro coisas que um computador deve fazer para ser chamado de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Computador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4" name="Retângulo Arredondado 3">
            <a:extLst>
              <a:ext uri="{FF2B5EF4-FFF2-40B4-BE49-F238E27FC236}">
                <a16:creationId xmlns:a16="http://schemas.microsoft.com/office/drawing/2014/main" id="{4E398FCB-C19C-8D47-AA5B-6CA5582F0E61}"/>
              </a:ext>
            </a:extLst>
          </p:cNvPr>
          <p:cNvSpPr/>
          <p:nvPr/>
        </p:nvSpPr>
        <p:spPr>
          <a:xfrm>
            <a:off x="8168420" y="1805025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Arredondado 9">
            <a:extLst>
              <a:ext uri="{FF2B5EF4-FFF2-40B4-BE49-F238E27FC236}">
                <a16:creationId xmlns:a16="http://schemas.microsoft.com/office/drawing/2014/main" id="{7E3D8F12-BFF9-D043-83A9-60D76BFA6B99}"/>
              </a:ext>
            </a:extLst>
          </p:cNvPr>
          <p:cNvSpPr/>
          <p:nvPr/>
        </p:nvSpPr>
        <p:spPr>
          <a:xfrm>
            <a:off x="8168419" y="4068435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Arredondado 12">
            <a:extLst>
              <a:ext uri="{FF2B5EF4-FFF2-40B4-BE49-F238E27FC236}">
                <a16:creationId xmlns:a16="http://schemas.microsoft.com/office/drawing/2014/main" id="{E986B57A-4A4C-7248-9DA3-487900CAF1F1}"/>
              </a:ext>
            </a:extLst>
          </p:cNvPr>
          <p:cNvSpPr/>
          <p:nvPr/>
        </p:nvSpPr>
        <p:spPr>
          <a:xfrm>
            <a:off x="6096000" y="2901730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Arredondado 13">
            <a:extLst>
              <a:ext uri="{FF2B5EF4-FFF2-40B4-BE49-F238E27FC236}">
                <a16:creationId xmlns:a16="http://schemas.microsoft.com/office/drawing/2014/main" id="{1CBECDF3-EEEE-2E4B-88DB-A715D17A809B}"/>
              </a:ext>
            </a:extLst>
          </p:cNvPr>
          <p:cNvSpPr/>
          <p:nvPr/>
        </p:nvSpPr>
        <p:spPr>
          <a:xfrm>
            <a:off x="10315265" y="2874757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9341E3F-636C-A343-BB83-84CD8491FF72}"/>
              </a:ext>
            </a:extLst>
          </p:cNvPr>
          <p:cNvSpPr txBox="1"/>
          <p:nvPr/>
        </p:nvSpPr>
        <p:spPr>
          <a:xfrm>
            <a:off x="6273715" y="4223840"/>
            <a:ext cx="11543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4D404F5-C588-564A-B2D3-373B97284843}"/>
              </a:ext>
            </a:extLst>
          </p:cNvPr>
          <p:cNvSpPr txBox="1"/>
          <p:nvPr/>
        </p:nvSpPr>
        <p:spPr>
          <a:xfrm>
            <a:off x="10404121" y="4196867"/>
            <a:ext cx="1332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9D54897-C1E6-584B-BB15-A027CBA68116}"/>
              </a:ext>
            </a:extLst>
          </p:cNvPr>
          <p:cNvSpPr txBox="1"/>
          <p:nvPr/>
        </p:nvSpPr>
        <p:spPr>
          <a:xfrm>
            <a:off x="8098827" y="1374138"/>
            <a:ext cx="1649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D7D18B1-610E-9349-BF5C-593EE311B61E}"/>
              </a:ext>
            </a:extLst>
          </p:cNvPr>
          <p:cNvSpPr txBox="1"/>
          <p:nvPr/>
        </p:nvSpPr>
        <p:spPr>
          <a:xfrm>
            <a:off x="8156705" y="5432210"/>
            <a:ext cx="1591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Memória</a:t>
            </a:r>
          </a:p>
        </p:txBody>
      </p:sp>
      <p:pic>
        <p:nvPicPr>
          <p:cNvPr id="20" name="Google Shape;99;p16">
            <a:extLst>
              <a:ext uri="{FF2B5EF4-FFF2-40B4-BE49-F238E27FC236}">
                <a16:creationId xmlns:a16="http://schemas.microsoft.com/office/drawing/2014/main" id="{F9F8F3AC-7B50-C240-9E1A-085A7213621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087" t="36619" r="74566" b="35881"/>
          <a:stretch/>
        </p:blipFill>
        <p:spPr>
          <a:xfrm>
            <a:off x="6231891" y="3102829"/>
            <a:ext cx="1244957" cy="905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9;p16">
            <a:extLst>
              <a:ext uri="{FF2B5EF4-FFF2-40B4-BE49-F238E27FC236}">
                <a16:creationId xmlns:a16="http://schemas.microsoft.com/office/drawing/2014/main" id="{771DE963-544B-BF4D-B4D3-43B334C58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7823" t="14116" r="37522" b="59023"/>
          <a:stretch/>
        </p:blipFill>
        <p:spPr>
          <a:xfrm>
            <a:off x="8265977" y="2116537"/>
            <a:ext cx="1314704" cy="88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99;p16">
            <a:extLst>
              <a:ext uri="{FF2B5EF4-FFF2-40B4-BE49-F238E27FC236}">
                <a16:creationId xmlns:a16="http://schemas.microsoft.com/office/drawing/2014/main" id="{E2E3BDF6-7569-5140-AAD8-CFE8E42A5C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633" t="58272" r="39436" b="12053"/>
          <a:stretch/>
        </p:blipFill>
        <p:spPr>
          <a:xfrm>
            <a:off x="8387103" y="4287315"/>
            <a:ext cx="1116105" cy="97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9;p16">
            <a:extLst>
              <a:ext uri="{FF2B5EF4-FFF2-40B4-BE49-F238E27FC236}">
                <a16:creationId xmlns:a16="http://schemas.microsoft.com/office/drawing/2014/main" id="{DB803B7F-0030-A847-A4C8-9E9C6EA66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5469" t="35046" r="3600" b="35279"/>
          <a:stretch/>
        </p:blipFill>
        <p:spPr>
          <a:xfrm>
            <a:off x="10492979" y="3047321"/>
            <a:ext cx="1116105" cy="9769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F85EA8FA-8DE1-6A47-AD47-EB70C880443C}"/>
              </a:ext>
            </a:extLst>
          </p:cNvPr>
          <p:cNvCxnSpPr>
            <a:stCxn id="13" idx="3"/>
          </p:cNvCxnSpPr>
          <p:nvPr/>
        </p:nvCxnSpPr>
        <p:spPr>
          <a:xfrm flipV="1">
            <a:off x="7605823" y="3555144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Unidirecional 23">
            <a:extLst>
              <a:ext uri="{FF2B5EF4-FFF2-40B4-BE49-F238E27FC236}">
                <a16:creationId xmlns:a16="http://schemas.microsoft.com/office/drawing/2014/main" id="{0C836400-A94C-C041-B147-711A8AF2FAD4}"/>
              </a:ext>
            </a:extLst>
          </p:cNvPr>
          <p:cNvCxnSpPr/>
          <p:nvPr/>
        </p:nvCxnSpPr>
        <p:spPr>
          <a:xfrm flipV="1">
            <a:off x="9796078" y="3555144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>
            <a:extLst>
              <a:ext uri="{FF2B5EF4-FFF2-40B4-BE49-F238E27FC236}">
                <a16:creationId xmlns:a16="http://schemas.microsoft.com/office/drawing/2014/main" id="{18229567-F777-9047-A951-CCD8D528AA5E}"/>
              </a:ext>
            </a:extLst>
          </p:cNvPr>
          <p:cNvCxnSpPr>
            <a:cxnSpLocks/>
          </p:cNvCxnSpPr>
          <p:nvPr/>
        </p:nvCxnSpPr>
        <p:spPr>
          <a:xfrm>
            <a:off x="8621193" y="3149064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ta Unidirecional 27">
            <a:extLst>
              <a:ext uri="{FF2B5EF4-FFF2-40B4-BE49-F238E27FC236}">
                <a16:creationId xmlns:a16="http://schemas.microsoft.com/office/drawing/2014/main" id="{4148F926-E5AF-0E47-9084-2B0C365F67B1}"/>
              </a:ext>
            </a:extLst>
          </p:cNvPr>
          <p:cNvCxnSpPr>
            <a:cxnSpLocks/>
          </p:cNvCxnSpPr>
          <p:nvPr/>
        </p:nvCxnSpPr>
        <p:spPr>
          <a:xfrm rot="10800000">
            <a:off x="9196926" y="3125091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ângulo 25">
            <a:extLst>
              <a:ext uri="{FF2B5EF4-FFF2-40B4-BE49-F238E27FC236}">
                <a16:creationId xmlns:a16="http://schemas.microsoft.com/office/drawing/2014/main" id="{781ACF17-802F-4AEC-93C8-42D1E917741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10BAD36A-6C0F-4274-BE3F-69070833546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9" name="Imagem 2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03FFFE6-10E9-4E85-816B-3CBC2AF92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30" name="Conexão Reta 4">
              <a:extLst>
                <a:ext uri="{FF2B5EF4-FFF2-40B4-BE49-F238E27FC236}">
                  <a16:creationId xmlns:a16="http://schemas.microsoft.com/office/drawing/2014/main" id="{A8207500-3BA4-4DDA-8ECC-EA9D1B20121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ângulo 30">
            <a:extLst>
              <a:ext uri="{FF2B5EF4-FFF2-40B4-BE49-F238E27FC236}">
                <a16:creationId xmlns:a16="http://schemas.microsoft.com/office/drawing/2014/main" id="{CD516275-5780-49F7-A6FA-067E22923A1C}"/>
              </a:ext>
            </a:extLst>
          </p:cNvPr>
          <p:cNvSpPr/>
          <p:nvPr/>
        </p:nvSpPr>
        <p:spPr>
          <a:xfrm>
            <a:off x="2886583" y="491266"/>
            <a:ext cx="16709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Revisão</a:t>
            </a:r>
          </a:p>
        </p:txBody>
      </p:sp>
    </p:spTree>
    <p:extLst>
      <p:ext uri="{BB962C8B-B14F-4D97-AF65-F5344CB8AC3E}">
        <p14:creationId xmlns:p14="http://schemas.microsoft.com/office/powerpoint/2010/main" val="3922836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1169877" y="2998113"/>
            <a:ext cx="98522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Processamento e Armazenamento</a:t>
            </a:r>
            <a:endParaRPr lang="pt-PT" sz="4400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1126066" y="2589186"/>
            <a:ext cx="10354734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Como é que os computadores não se esquecem das coisas?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Como é que os computadores recebem as suas instruções?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84A5D4E-A87F-4176-98FD-356B438035D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D8D350D-42DB-4AED-9CAC-FD7527C2407D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45A5F80-4482-4EB2-8488-3BFBA9D49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B525D8B5-DA6F-42B5-BA75-BC54048804D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F0B190A3-80EC-42E6-A2CE-3DB46B9B7755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2777E5AC-B61D-4671-B6D3-AC657161449B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26649D8F-A690-4FEC-B914-E8DB07C1BD4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29EE129-FCE0-48A5-8A54-6B29072DC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527DD7E5-A657-4F4B-821F-7D18D9B7A27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794A522F-5F48-40B3-A73E-A0D3ECCD4A87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50865" y="3188714"/>
            <a:ext cx="11741135" cy="4746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101600" lvl="0">
              <a:lnSpc>
                <a:spcPct val="115000"/>
              </a:lnSpc>
              <a:buSzPts val="2000"/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Perceber como funciona um computador e como armazena a informação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8D1F64F-57F2-4660-823B-C9ACBA21F29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60E689A-CE5B-4DB9-B4FE-B2F1E600132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2406276-732F-4175-A3A0-2589085D3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D8440E26-F33B-4ADD-A879-DAE5CB0BE14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3C5280CE-EDA9-F046-89CC-4ED6F764BCA2}"/>
              </a:ext>
            </a:extLst>
          </p:cNvPr>
          <p:cNvSpPr/>
          <p:nvPr/>
        </p:nvSpPr>
        <p:spPr>
          <a:xfrm>
            <a:off x="386299" y="1563113"/>
            <a:ext cx="11419402" cy="10395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101600" lvl="0">
              <a:lnSpc>
                <a:spcPct val="150000"/>
              </a:lnSpc>
              <a:buSzPts val="2000"/>
            </a:pPr>
            <a:r>
              <a:rPr lang="pt-PT" sz="22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Qual é o output (o que acontece no ecrã) quando alguém </a:t>
            </a:r>
            <a:r>
              <a:rPr lang="pt-PT" sz="2200" b="1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clica na letra A </a:t>
            </a:r>
            <a:r>
              <a:rPr lang="pt-PT" sz="22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teclado (o input)?</a:t>
            </a:r>
          </a:p>
        </p:txBody>
      </p:sp>
      <p:pic>
        <p:nvPicPr>
          <p:cNvPr id="6" name="Imagem 5" descr="Uma imagem com texto, eletrónica, computador, teclado&#10;&#10;Descrição gerada automaticamente">
            <a:extLst>
              <a:ext uri="{FF2B5EF4-FFF2-40B4-BE49-F238E27FC236}">
                <a16:creationId xmlns:a16="http://schemas.microsoft.com/office/drawing/2014/main" id="{9E117BEB-274D-5545-89DA-91D5FFB747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20605446">
            <a:off x="2266920" y="2564854"/>
            <a:ext cx="7658160" cy="436216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9953F40-1A03-4FE4-830C-F7521468646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C51497A1-14F6-41AC-96CC-006BF8F6791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7" name="Imagem 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4241F02-70C2-4742-97CD-D57E6FEEB5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8" name="Conexão Reta 4">
              <a:extLst>
                <a:ext uri="{FF2B5EF4-FFF2-40B4-BE49-F238E27FC236}">
                  <a16:creationId xmlns:a16="http://schemas.microsoft.com/office/drawing/2014/main" id="{351208EA-1B3F-4809-A3B5-A0C65944085D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1586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>
            <a:extLst>
              <a:ext uri="{FF2B5EF4-FFF2-40B4-BE49-F238E27FC236}">
                <a16:creationId xmlns:a16="http://schemas.microsoft.com/office/drawing/2014/main" id="{962F8D60-DD3C-F442-885B-E56D112A9ECF}"/>
              </a:ext>
            </a:extLst>
          </p:cNvPr>
          <p:cNvSpPr/>
          <p:nvPr/>
        </p:nvSpPr>
        <p:spPr>
          <a:xfrm>
            <a:off x="7789835" y="1488484"/>
            <a:ext cx="2361555" cy="47276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0E69CFD-AC6B-8D40-9EDC-631F81FD7D9B}"/>
              </a:ext>
            </a:extLst>
          </p:cNvPr>
          <p:cNvSpPr txBox="1"/>
          <p:nvPr/>
        </p:nvSpPr>
        <p:spPr>
          <a:xfrm>
            <a:off x="425292" y="2401053"/>
            <a:ext cx="5077212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computador é uma máquina e </a:t>
            </a: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tem um cérebro tal como nós.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precisam das instruções de um humano e todos fazem 4 coisas em comum:</a:t>
            </a:r>
          </a:p>
        </p:txBody>
      </p:sp>
      <p:sp>
        <p:nvSpPr>
          <p:cNvPr id="4" name="Retângulo Arredondado 3">
            <a:extLst>
              <a:ext uri="{FF2B5EF4-FFF2-40B4-BE49-F238E27FC236}">
                <a16:creationId xmlns:a16="http://schemas.microsoft.com/office/drawing/2014/main" id="{4E398FCB-C19C-8D47-AA5B-6CA5582F0E61}"/>
              </a:ext>
            </a:extLst>
          </p:cNvPr>
          <p:cNvSpPr/>
          <p:nvPr/>
        </p:nvSpPr>
        <p:spPr>
          <a:xfrm>
            <a:off x="8178489" y="207258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Arredondado 9">
            <a:extLst>
              <a:ext uri="{FF2B5EF4-FFF2-40B4-BE49-F238E27FC236}">
                <a16:creationId xmlns:a16="http://schemas.microsoft.com/office/drawing/2014/main" id="{7E3D8F12-BFF9-D043-83A9-60D76BFA6B99}"/>
              </a:ext>
            </a:extLst>
          </p:cNvPr>
          <p:cNvSpPr/>
          <p:nvPr/>
        </p:nvSpPr>
        <p:spPr>
          <a:xfrm>
            <a:off x="8178488" y="433599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Arredondado 12">
            <a:extLst>
              <a:ext uri="{FF2B5EF4-FFF2-40B4-BE49-F238E27FC236}">
                <a16:creationId xmlns:a16="http://schemas.microsoft.com/office/drawing/2014/main" id="{E986B57A-4A4C-7248-9DA3-487900CAF1F1}"/>
              </a:ext>
            </a:extLst>
          </p:cNvPr>
          <p:cNvSpPr/>
          <p:nvPr/>
        </p:nvSpPr>
        <p:spPr>
          <a:xfrm>
            <a:off x="6106069" y="3169286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Arredondado 13">
            <a:extLst>
              <a:ext uri="{FF2B5EF4-FFF2-40B4-BE49-F238E27FC236}">
                <a16:creationId xmlns:a16="http://schemas.microsoft.com/office/drawing/2014/main" id="{1CBECDF3-EEEE-2E4B-88DB-A715D17A809B}"/>
              </a:ext>
            </a:extLst>
          </p:cNvPr>
          <p:cNvSpPr/>
          <p:nvPr/>
        </p:nvSpPr>
        <p:spPr>
          <a:xfrm>
            <a:off x="10325334" y="3142313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9341E3F-636C-A343-BB83-84CD8491FF72}"/>
              </a:ext>
            </a:extLst>
          </p:cNvPr>
          <p:cNvSpPr txBox="1"/>
          <p:nvPr/>
        </p:nvSpPr>
        <p:spPr>
          <a:xfrm>
            <a:off x="6283784" y="4491396"/>
            <a:ext cx="11543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4D404F5-C588-564A-B2D3-373B97284843}"/>
              </a:ext>
            </a:extLst>
          </p:cNvPr>
          <p:cNvSpPr txBox="1"/>
          <p:nvPr/>
        </p:nvSpPr>
        <p:spPr>
          <a:xfrm>
            <a:off x="10414190" y="4464423"/>
            <a:ext cx="1332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9D54897-C1E6-584B-BB15-A027CBA68116}"/>
              </a:ext>
            </a:extLst>
          </p:cNvPr>
          <p:cNvSpPr txBox="1"/>
          <p:nvPr/>
        </p:nvSpPr>
        <p:spPr>
          <a:xfrm>
            <a:off x="8108896" y="1641694"/>
            <a:ext cx="1649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D7D18B1-610E-9349-BF5C-593EE311B61E}"/>
              </a:ext>
            </a:extLst>
          </p:cNvPr>
          <p:cNvSpPr txBox="1"/>
          <p:nvPr/>
        </p:nvSpPr>
        <p:spPr>
          <a:xfrm>
            <a:off x="8166774" y="5699766"/>
            <a:ext cx="1591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Memória</a:t>
            </a:r>
          </a:p>
        </p:txBody>
      </p:sp>
      <p:pic>
        <p:nvPicPr>
          <p:cNvPr id="20" name="Google Shape;99;p16">
            <a:extLst>
              <a:ext uri="{FF2B5EF4-FFF2-40B4-BE49-F238E27FC236}">
                <a16:creationId xmlns:a16="http://schemas.microsoft.com/office/drawing/2014/main" id="{F9F8F3AC-7B50-C240-9E1A-085A7213621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087" t="36619" r="74566" b="35881"/>
          <a:stretch/>
        </p:blipFill>
        <p:spPr>
          <a:xfrm>
            <a:off x="6241960" y="3370385"/>
            <a:ext cx="1244957" cy="905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9;p16">
            <a:extLst>
              <a:ext uri="{FF2B5EF4-FFF2-40B4-BE49-F238E27FC236}">
                <a16:creationId xmlns:a16="http://schemas.microsoft.com/office/drawing/2014/main" id="{771DE963-544B-BF4D-B4D3-43B334C58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7823" t="14116" r="37522" b="59023"/>
          <a:stretch/>
        </p:blipFill>
        <p:spPr>
          <a:xfrm>
            <a:off x="8276046" y="2384093"/>
            <a:ext cx="1314704" cy="88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99;p16">
            <a:extLst>
              <a:ext uri="{FF2B5EF4-FFF2-40B4-BE49-F238E27FC236}">
                <a16:creationId xmlns:a16="http://schemas.microsoft.com/office/drawing/2014/main" id="{E2E3BDF6-7569-5140-AAD8-CFE8E42A5C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633" t="58272" r="39436" b="12053"/>
          <a:stretch/>
        </p:blipFill>
        <p:spPr>
          <a:xfrm>
            <a:off x="8397172" y="4554871"/>
            <a:ext cx="1116105" cy="97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9;p16">
            <a:extLst>
              <a:ext uri="{FF2B5EF4-FFF2-40B4-BE49-F238E27FC236}">
                <a16:creationId xmlns:a16="http://schemas.microsoft.com/office/drawing/2014/main" id="{DB803B7F-0030-A847-A4C8-9E9C6EA66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5469" t="35046" r="3600" b="35279"/>
          <a:stretch/>
        </p:blipFill>
        <p:spPr>
          <a:xfrm>
            <a:off x="10503048" y="3314877"/>
            <a:ext cx="1116105" cy="9769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F85EA8FA-8DE1-6A47-AD47-EB70C880443C}"/>
              </a:ext>
            </a:extLst>
          </p:cNvPr>
          <p:cNvCxnSpPr>
            <a:stCxn id="13" idx="3"/>
          </p:cNvCxnSpPr>
          <p:nvPr/>
        </p:nvCxnSpPr>
        <p:spPr>
          <a:xfrm flipV="1">
            <a:off x="7615892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Unidirecional 23">
            <a:extLst>
              <a:ext uri="{FF2B5EF4-FFF2-40B4-BE49-F238E27FC236}">
                <a16:creationId xmlns:a16="http://schemas.microsoft.com/office/drawing/2014/main" id="{0C836400-A94C-C041-B147-711A8AF2FAD4}"/>
              </a:ext>
            </a:extLst>
          </p:cNvPr>
          <p:cNvCxnSpPr/>
          <p:nvPr/>
        </p:nvCxnSpPr>
        <p:spPr>
          <a:xfrm flipV="1">
            <a:off x="9806147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>
            <a:extLst>
              <a:ext uri="{FF2B5EF4-FFF2-40B4-BE49-F238E27FC236}">
                <a16:creationId xmlns:a16="http://schemas.microsoft.com/office/drawing/2014/main" id="{18229567-F777-9047-A951-CCD8D528AA5E}"/>
              </a:ext>
            </a:extLst>
          </p:cNvPr>
          <p:cNvCxnSpPr>
            <a:cxnSpLocks/>
          </p:cNvCxnSpPr>
          <p:nvPr/>
        </p:nvCxnSpPr>
        <p:spPr>
          <a:xfrm>
            <a:off x="8631262" y="3416620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ta Unidirecional 27">
            <a:extLst>
              <a:ext uri="{FF2B5EF4-FFF2-40B4-BE49-F238E27FC236}">
                <a16:creationId xmlns:a16="http://schemas.microsoft.com/office/drawing/2014/main" id="{4148F926-E5AF-0E47-9084-2B0C365F67B1}"/>
              </a:ext>
            </a:extLst>
          </p:cNvPr>
          <p:cNvCxnSpPr>
            <a:cxnSpLocks/>
          </p:cNvCxnSpPr>
          <p:nvPr/>
        </p:nvCxnSpPr>
        <p:spPr>
          <a:xfrm rot="10800000">
            <a:off x="9206995" y="3392647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ângulo 25">
            <a:extLst>
              <a:ext uri="{FF2B5EF4-FFF2-40B4-BE49-F238E27FC236}">
                <a16:creationId xmlns:a16="http://schemas.microsoft.com/office/drawing/2014/main" id="{73FE0EA6-B4FE-4053-895A-A0D9DF9219F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980D73AF-2A41-4212-86D6-8BDB8446BD6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9" name="Imagem 2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8A19350-D8BF-4C7A-BAE8-D21AB9178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30" name="Conexão Reta 4">
              <a:extLst>
                <a:ext uri="{FF2B5EF4-FFF2-40B4-BE49-F238E27FC236}">
                  <a16:creationId xmlns:a16="http://schemas.microsoft.com/office/drawing/2014/main" id="{9754053B-912D-4111-8687-92EED47A550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tângulo 30">
            <a:extLst>
              <a:ext uri="{FF2B5EF4-FFF2-40B4-BE49-F238E27FC236}">
                <a16:creationId xmlns:a16="http://schemas.microsoft.com/office/drawing/2014/main" id="{D9E4F703-60B7-4545-8A6F-766F50977423}"/>
              </a:ext>
            </a:extLst>
          </p:cNvPr>
          <p:cNvSpPr/>
          <p:nvPr/>
        </p:nvSpPr>
        <p:spPr>
          <a:xfrm>
            <a:off x="2886583" y="491266"/>
            <a:ext cx="888095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passos comuns em todos os computadores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66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texto, pessoa, interior, jovem&#10;&#10;Descrição gerada automaticamente">
            <a:extLst>
              <a:ext uri="{FF2B5EF4-FFF2-40B4-BE49-F238E27FC236}">
                <a16:creationId xmlns:a16="http://schemas.microsoft.com/office/drawing/2014/main" id="{179F59F0-09DB-5042-A8FB-21E54590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4762"/>
            <a:ext cx="12192000" cy="684847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F25B7F6-086B-C040-A97A-3F2C4F815A1C}"/>
              </a:ext>
            </a:extLst>
          </p:cNvPr>
          <p:cNvSpPr/>
          <p:nvPr/>
        </p:nvSpPr>
        <p:spPr>
          <a:xfrm>
            <a:off x="0" y="0"/>
            <a:ext cx="12192000" cy="6853237"/>
          </a:xfrm>
          <a:prstGeom prst="rect">
            <a:avLst/>
          </a:prstGeom>
          <a:solidFill>
            <a:schemeClr val="accent1">
              <a:lumMod val="5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866BF5-BBD7-5A42-B783-AC1DDF097C90}"/>
              </a:ext>
            </a:extLst>
          </p:cNvPr>
          <p:cNvSpPr/>
          <p:nvPr/>
        </p:nvSpPr>
        <p:spPr>
          <a:xfrm>
            <a:off x="504822" y="2764898"/>
            <a:ext cx="1118235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tirarmos uma fotografia com</a:t>
            </a:r>
            <a:b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t-PT" sz="4000" dirty="0">
                <a:ln w="0"/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um telemóvel, para onde vai a fotografia?</a:t>
            </a:r>
            <a:endParaRPr lang="pt-PT" sz="4000" b="0" cap="none" spc="0" dirty="0">
              <a:ln w="0"/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896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Quais São As Partes Principais De Um Computador?">
            <a:extLst>
              <a:ext uri="{FF2B5EF4-FFF2-40B4-BE49-F238E27FC236}">
                <a16:creationId xmlns:a16="http://schemas.microsoft.com/office/drawing/2014/main" id="{86A1E814-06EA-6741-A44C-A134C26E98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2" t="6084" r="4182" b="6534"/>
          <a:stretch/>
        </p:blipFill>
        <p:spPr bwMode="auto">
          <a:xfrm>
            <a:off x="3387325" y="1229213"/>
            <a:ext cx="5417350" cy="519697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163547A5-81F7-4AAE-B1CA-BD21D7D4E58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B7A73CC-2239-4B70-9744-8852E1132B1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D6E2A44-0F06-4602-B187-1CE7422F8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3DCE8A18-C805-4FAC-B041-A24B788E8C25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900EF76F-BB89-4C95-8E98-42089F6B10CF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3760351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FAFD5C99-2DB8-C645-A91F-05607EC0DD06}"/>
              </a:ext>
            </a:extLst>
          </p:cNvPr>
          <p:cNvSpPr txBox="1"/>
          <p:nvPr/>
        </p:nvSpPr>
        <p:spPr>
          <a:xfrm>
            <a:off x="511829" y="2655326"/>
            <a:ext cx="5077212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têm uma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unidade de disco rígido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 não se esquecerem das coisas.</a:t>
            </a:r>
          </a:p>
        </p:txBody>
      </p:sp>
      <p:pic>
        <p:nvPicPr>
          <p:cNvPr id="4" name="Imagem 3" descr="Uma imagem com disco rígido, eletrónica&#10;&#10;Descrição gerada automaticamente">
            <a:extLst>
              <a:ext uri="{FF2B5EF4-FFF2-40B4-BE49-F238E27FC236}">
                <a16:creationId xmlns:a16="http://schemas.microsoft.com/office/drawing/2014/main" id="{B93D688C-6F04-CD46-B6DB-A5CA106FE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2164332">
            <a:off x="5622381" y="931652"/>
            <a:ext cx="6374575" cy="5505315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59037766-3616-4470-AF2F-046304E1C41A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07D5358-7FDC-48ED-BD53-BFA2F35BE2C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D54D50B-6724-444D-8BAB-1F931DD10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DAD0FC19-D5EE-44F6-845E-9F8F26F4C01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A2333B45-8895-4CB7-9D40-2163FB0227F9}"/>
              </a:ext>
            </a:extLst>
          </p:cNvPr>
          <p:cNvSpPr/>
          <p:nvPr/>
        </p:nvSpPr>
        <p:spPr>
          <a:xfrm>
            <a:off x="2886583" y="491266"/>
            <a:ext cx="60070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Por dentro de um computador</a:t>
            </a:r>
          </a:p>
        </p:txBody>
      </p:sp>
    </p:spTree>
    <p:extLst>
      <p:ext uri="{BB962C8B-B14F-4D97-AF65-F5344CB8AC3E}">
        <p14:creationId xmlns:p14="http://schemas.microsoft.com/office/powerpoint/2010/main" val="2475276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pessoa, telemóvel, telefone, propriedade&#10;&#10;Descrição gerada automaticamente">
            <a:extLst>
              <a:ext uri="{FF2B5EF4-FFF2-40B4-BE49-F238E27FC236}">
                <a16:creationId xmlns:a16="http://schemas.microsoft.com/office/drawing/2014/main" id="{2CA5D6D5-C4DD-874E-BC0D-A0E1625DE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836032" y="1630883"/>
            <a:ext cx="6519935" cy="4344968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7EAC4F32-2396-4B96-9DD5-0570FB7EBB4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CAF6BDCB-1473-43F7-BD4F-B305E4E655A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2F640F6-8C82-495F-B959-AE253248E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C10E86C7-9927-4AD1-A0AC-3AFE77360E14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C16A58B4-3F32-45D3-959D-D940DBA08130}"/>
              </a:ext>
            </a:extLst>
          </p:cNvPr>
          <p:cNvSpPr/>
          <p:nvPr/>
        </p:nvSpPr>
        <p:spPr>
          <a:xfrm>
            <a:off x="2886583" y="491266"/>
            <a:ext cx="740779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imagem é guardada no disco rígido</a:t>
            </a:r>
          </a:p>
        </p:txBody>
      </p:sp>
    </p:spTree>
    <p:extLst>
      <p:ext uri="{BB962C8B-B14F-4D97-AF65-F5344CB8AC3E}">
        <p14:creationId xmlns:p14="http://schemas.microsoft.com/office/powerpoint/2010/main" val="17104746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1884</TotalTime>
  <Words>588</Words>
  <Application>Microsoft Office PowerPoint</Application>
  <PresentationFormat>Ecrã Panorâmico</PresentationFormat>
  <Paragraphs>91</Paragraphs>
  <Slides>21</Slides>
  <Notes>21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Roboto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42</cp:revision>
  <dcterms:created xsi:type="dcterms:W3CDTF">2022-01-04T11:39:04Z</dcterms:created>
  <dcterms:modified xsi:type="dcterms:W3CDTF">2024-03-04T10:17:48Z</dcterms:modified>
</cp:coreProperties>
</file>